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0"/>
  </p:notesMasterIdLst>
  <p:handoutMasterIdLst>
    <p:handoutMasterId r:id="rId41"/>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22" r:id="rId14"/>
    <p:sldId id="315" r:id="rId15"/>
    <p:sldId id="295" r:id="rId16"/>
    <p:sldId id="320" r:id="rId17"/>
    <p:sldId id="323" r:id="rId18"/>
    <p:sldId id="324" r:id="rId19"/>
    <p:sldId id="325" r:id="rId20"/>
    <p:sldId id="326" r:id="rId21"/>
    <p:sldId id="327" r:id="rId22"/>
    <p:sldId id="303" r:id="rId23"/>
    <p:sldId id="316" r:id="rId24"/>
    <p:sldId id="302" r:id="rId25"/>
    <p:sldId id="329" r:id="rId26"/>
    <p:sldId id="330" r:id="rId27"/>
    <p:sldId id="331" r:id="rId28"/>
    <p:sldId id="332" r:id="rId29"/>
    <p:sldId id="317" r:id="rId30"/>
    <p:sldId id="318" r:id="rId31"/>
    <p:sldId id="336" r:id="rId32"/>
    <p:sldId id="333" r:id="rId33"/>
    <p:sldId id="334" r:id="rId34"/>
    <p:sldId id="272" r:id="rId35"/>
    <p:sldId id="301" r:id="rId36"/>
    <p:sldId id="273" r:id="rId37"/>
    <p:sldId id="281" r:id="rId38"/>
    <p:sldId id="27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p:restoredTop sz="94629"/>
  </p:normalViewPr>
  <p:slideViewPr>
    <p:cSldViewPr snapToGrid="0">
      <p:cViewPr varScale="1">
        <p:scale>
          <a:sx n="60" d="100"/>
          <a:sy n="60" d="100"/>
        </p:scale>
        <p:origin x="176" y="16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487CC93-A5B4-4EC3-8537-E445948F8F94}">
      <dgm:prSet/>
      <dgm:spPr/>
      <dgm:t>
        <a:bodyPr/>
        <a:lstStyle/>
        <a:p>
          <a:r>
            <a:rPr lang="en-US" dirty="0"/>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dirty="0"/>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11"/>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11"/>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11"/>
      <dgm:spPr/>
    </dgm:pt>
    <dgm:pt modelId="{12415A9B-C927-402A-ACE7-F5E9DF813990}" type="pres">
      <dgm:prSet presAssocID="{C5549C8F-CFB3-4E03-A127-BC91A8136CBB}"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4F54BD45-0BEA-4CD2-9040-BCCB686C49A8}" srcId="{3AC1E936-3DA1-4663-9643-DF588AA58572}" destId="{37E5697B-480F-4C43-8C75-198DB6C45F79}" srcOrd="3" destOrd="0" parTransId="{51D51321-977E-44F2-99D9-D615A96101F5}" sibTransId="{960ACE83-0D81-4F44-9770-4A098C6DD3E6}"/>
    <dgm:cxn modelId="{AE6D2565-7535-4D3E-8D2C-AA3EC8CF149F}" srcId="{3AC1E936-3DA1-4663-9643-DF588AA58572}" destId="{38F5AA87-B43B-43DF-917D-8E2144BC7FC8}" srcOrd="0" destOrd="0" parTransId="{A48AE914-9F9F-4581-A0C8-3D08967DBBB5}" sibTransId="{0DF8CCF0-5DAB-465B-8CF3-8467CE6C734D}"/>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2A844257-3A93-4A2D-8799-E1C1F218A0C0}" srcId="{DEFE4327-411A-45CC-9030-2E45476E5EF4}" destId="{D52DB3E6-67F7-4EAA-A78C-63FC9BE842CF}" srcOrd="0" destOrd="0" parTransId="{6E72DBCE-5C1D-44FB-9E5C-C1751644E337}" sibTransId="{35E79064-38E9-41E4-BF4E-9627596B0CF8}"/>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dirty="0" err="1"/>
            <a:t>Postgresql</a:t>
          </a:r>
          <a:endParaRPr lang="en-US" dirty="0"/>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dirty="0"/>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960EFEF9-D9C7-436C-BB82-DDAE1063B166}" type="pres">
      <dgm:prSet presAssocID="{8DC0F158-E46A-4CBB-A0B6-072D53547797}" presName="Name0" presStyleCnt="0">
        <dgm:presLayoutVars>
          <dgm:dir/>
          <dgm:animLvl val="lvl"/>
          <dgm:resizeHandles val="exact"/>
        </dgm:presLayoutVars>
      </dgm:prSet>
      <dgm:spPr/>
    </dgm:pt>
    <dgm:pt modelId="{445B548F-351F-4E67-8EE6-00328120F154}" type="pres">
      <dgm:prSet presAssocID="{7C7C177E-B073-47B5-A198-2A2618182125}" presName="linNode" presStyleCnt="0"/>
      <dgm:spPr/>
    </dgm:pt>
    <dgm:pt modelId="{F1CE8A48-D20E-45AE-A086-AD00AC8E694D}" type="pres">
      <dgm:prSet presAssocID="{7C7C177E-B073-47B5-A198-2A2618182125}" presName="parentText" presStyleLbl="node1" presStyleIdx="0" presStyleCnt="4">
        <dgm:presLayoutVars>
          <dgm:chMax val="1"/>
          <dgm:bulletEnabled val="1"/>
        </dgm:presLayoutVars>
      </dgm:prSet>
      <dgm:spPr/>
    </dgm:pt>
    <dgm:pt modelId="{6C42AEF2-EC7E-4A02-893B-F58F0ECFBA19}" type="pres">
      <dgm:prSet presAssocID="{409E144E-DEB5-46B5-BFD4-DF87D68787BE}" presName="sp" presStyleCnt="0"/>
      <dgm:spPr/>
    </dgm:pt>
    <dgm:pt modelId="{ED569E54-CB6C-40E4-A35A-6753B62262CB}" type="pres">
      <dgm:prSet presAssocID="{2EF25EDF-5A45-43A6-9D74-D3F0949ADCFC}" presName="linNode" presStyleCnt="0"/>
      <dgm:spPr/>
    </dgm:pt>
    <dgm:pt modelId="{6D916295-C7AA-4470-AFCA-3B1E9975E0C5}" type="pres">
      <dgm:prSet presAssocID="{2EF25EDF-5A45-43A6-9D74-D3F0949ADCFC}" presName="parentText" presStyleLbl="node1" presStyleIdx="1" presStyleCnt="4">
        <dgm:presLayoutVars>
          <dgm:chMax val="1"/>
          <dgm:bulletEnabled val="1"/>
        </dgm:presLayoutVars>
      </dgm:prSet>
      <dgm:spPr/>
    </dgm:pt>
    <dgm:pt modelId="{1E1C26B5-771B-4A99-B0C0-ACFEA64B3448}" type="pres">
      <dgm:prSet presAssocID="{F9D1C477-9608-4A26-987B-013BB8A36584}" presName="sp" presStyleCnt="0"/>
      <dgm:spPr/>
    </dgm:pt>
    <dgm:pt modelId="{91A1FA00-9609-4AF3-9685-833BC609993B}" type="pres">
      <dgm:prSet presAssocID="{41B413EA-2E3D-4A80-8061-FB7A0D020BBD}" presName="linNode" presStyleCnt="0"/>
      <dgm:spPr/>
    </dgm:pt>
    <dgm:pt modelId="{BD81A8ED-B8B2-4BF4-BE52-A678EBD9A0D6}" type="pres">
      <dgm:prSet presAssocID="{41B413EA-2E3D-4A80-8061-FB7A0D020BBD}" presName="parentText" presStyleLbl="node1" presStyleIdx="2" presStyleCnt="4">
        <dgm:presLayoutVars>
          <dgm:chMax val="1"/>
          <dgm:bulletEnabled val="1"/>
        </dgm:presLayoutVars>
      </dgm:prSet>
      <dgm:spPr/>
    </dgm:pt>
    <dgm:pt modelId="{0A99B554-D48B-4A67-AB8A-24BD33A175AC}" type="pres">
      <dgm:prSet presAssocID="{47844866-235E-48DA-9235-091492566534}" presName="sp" presStyleCnt="0"/>
      <dgm:spPr/>
    </dgm:pt>
    <dgm:pt modelId="{98D34CF8-9BBD-47F6-B8BD-189279F1FFB6}" type="pres">
      <dgm:prSet presAssocID="{FC5B752A-8FFF-42E0-8422-D012127CB824}" presName="linNode" presStyleCnt="0"/>
      <dgm:spPr/>
    </dgm:pt>
    <dgm:pt modelId="{8861BEC7-F43B-4CB2-BCCA-4467F9C11388}" type="pres">
      <dgm:prSet presAssocID="{FC5B752A-8FFF-42E0-8422-D012127CB824}" presName="parentText" presStyleLbl="node1" presStyleIdx="3" presStyleCnt="4">
        <dgm:presLayoutVars>
          <dgm:chMax val="1"/>
          <dgm:bulletEnabled val="1"/>
        </dgm:presLayoutVars>
      </dgm:prSet>
      <dgm:spPr/>
    </dgm:pt>
  </dgm:ptLst>
  <dgm:cxnLst>
    <dgm:cxn modelId="{72C8A827-C963-4241-8EAD-A97B9D15FCD3}" type="presOf" srcId="{41B413EA-2E3D-4A80-8061-FB7A0D020BBD}" destId="{BD81A8ED-B8B2-4BF4-BE52-A678EBD9A0D6}" srcOrd="0" destOrd="0" presId="urn:microsoft.com/office/officeart/2005/8/layout/vList5"/>
    <dgm:cxn modelId="{BCB5282E-25E0-4072-8BA8-74D687AA52F8}" type="presOf" srcId="{7C7C177E-B073-47B5-A198-2A2618182125}" destId="{F1CE8A48-D20E-45AE-A086-AD00AC8E694D}" srcOrd="0" destOrd="0" presId="urn:microsoft.com/office/officeart/2005/8/layout/vList5"/>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B92C2B73-9BED-46D9-8001-B9E1E833C68F}" type="presOf" srcId="{8DC0F158-E46A-4CBB-A0B6-072D53547797}" destId="{960EFEF9-D9C7-436C-BB82-DDAE1063B166}" srcOrd="0" destOrd="0" presId="urn:microsoft.com/office/officeart/2005/8/layout/vList5"/>
    <dgm:cxn modelId="{BD7B0088-7A91-4EAD-B95E-9B0B2DBAFE7C}" srcId="{8DC0F158-E46A-4CBB-A0B6-072D53547797}" destId="{7C7C177E-B073-47B5-A198-2A2618182125}" srcOrd="0" destOrd="0" parTransId="{48F27BA3-91B1-47FB-84A9-2F194C9733E9}" sibTransId="{409E144E-DEB5-46B5-BFD4-DF87D68787BE}"/>
    <dgm:cxn modelId="{361FB796-1B7C-4238-9CE7-394AE8EC85A1}" srcId="{8DC0F158-E46A-4CBB-A0B6-072D53547797}" destId="{2EF25EDF-5A45-43A6-9D74-D3F0949ADCFC}" srcOrd="1" destOrd="0" parTransId="{2358D8D7-BDC1-44DC-B5C1-48D6A87F9194}" sibTransId="{F9D1C477-9608-4A26-987B-013BB8A36584}"/>
    <dgm:cxn modelId="{C009E1EF-223D-4041-B62C-75336D339195}" type="presOf" srcId="{FC5B752A-8FFF-42E0-8422-D012127CB824}" destId="{8861BEC7-F43B-4CB2-BCCA-4467F9C11388}" srcOrd="0" destOrd="0" presId="urn:microsoft.com/office/officeart/2005/8/layout/vList5"/>
    <dgm:cxn modelId="{D80A20F9-A6B6-409C-8AEC-7523FEDDBA05}" type="presOf" srcId="{2EF25EDF-5A45-43A6-9D74-D3F0949ADCFC}" destId="{6D916295-C7AA-4470-AFCA-3B1E9975E0C5}" srcOrd="0" destOrd="0" presId="urn:microsoft.com/office/officeart/2005/8/layout/vList5"/>
    <dgm:cxn modelId="{D3C72D19-FA2D-4003-801E-DD15C70270B9}" type="presParOf" srcId="{960EFEF9-D9C7-436C-BB82-DDAE1063B166}" destId="{445B548F-351F-4E67-8EE6-00328120F154}" srcOrd="0" destOrd="0" presId="urn:microsoft.com/office/officeart/2005/8/layout/vList5"/>
    <dgm:cxn modelId="{D6449D1B-95E6-47F6-9C15-895619927CDD}" type="presParOf" srcId="{445B548F-351F-4E67-8EE6-00328120F154}" destId="{F1CE8A48-D20E-45AE-A086-AD00AC8E694D}" srcOrd="0" destOrd="0" presId="urn:microsoft.com/office/officeart/2005/8/layout/vList5"/>
    <dgm:cxn modelId="{C944F9EF-58AA-4D70-8CD2-4A768DDB19BC}" type="presParOf" srcId="{960EFEF9-D9C7-436C-BB82-DDAE1063B166}" destId="{6C42AEF2-EC7E-4A02-893B-F58F0ECFBA19}" srcOrd="1" destOrd="0" presId="urn:microsoft.com/office/officeart/2005/8/layout/vList5"/>
    <dgm:cxn modelId="{474A9E48-71EF-4D0D-8E33-A9B1329D5BFA}" type="presParOf" srcId="{960EFEF9-D9C7-436C-BB82-DDAE1063B166}" destId="{ED569E54-CB6C-40E4-A35A-6753B62262CB}" srcOrd="2" destOrd="0" presId="urn:microsoft.com/office/officeart/2005/8/layout/vList5"/>
    <dgm:cxn modelId="{1199E960-DE24-4962-AA3B-8D22367817C7}" type="presParOf" srcId="{ED569E54-CB6C-40E4-A35A-6753B62262CB}" destId="{6D916295-C7AA-4470-AFCA-3B1E9975E0C5}" srcOrd="0" destOrd="0" presId="urn:microsoft.com/office/officeart/2005/8/layout/vList5"/>
    <dgm:cxn modelId="{F4E85549-24A5-42D1-AE64-B4119AB2607F}" type="presParOf" srcId="{960EFEF9-D9C7-436C-BB82-DDAE1063B166}" destId="{1E1C26B5-771B-4A99-B0C0-ACFEA64B3448}" srcOrd="3" destOrd="0" presId="urn:microsoft.com/office/officeart/2005/8/layout/vList5"/>
    <dgm:cxn modelId="{AAAD8834-F465-4BBA-9A6D-F49CF7D58A23}" type="presParOf" srcId="{960EFEF9-D9C7-436C-BB82-DDAE1063B166}" destId="{91A1FA00-9609-4AF3-9685-833BC609993B}" srcOrd="4" destOrd="0" presId="urn:microsoft.com/office/officeart/2005/8/layout/vList5"/>
    <dgm:cxn modelId="{547F4D27-58AD-42FC-A8BF-99B1BAF38C03}" type="presParOf" srcId="{91A1FA00-9609-4AF3-9685-833BC609993B}" destId="{BD81A8ED-B8B2-4BF4-BE52-A678EBD9A0D6}" srcOrd="0" destOrd="0" presId="urn:microsoft.com/office/officeart/2005/8/layout/vList5"/>
    <dgm:cxn modelId="{D809132B-F571-4EA8-B633-07EE613261E4}" type="presParOf" srcId="{960EFEF9-D9C7-436C-BB82-DDAE1063B166}" destId="{0A99B554-D48B-4A67-AB8A-24BD33A175AC}" srcOrd="5" destOrd="0" presId="urn:microsoft.com/office/officeart/2005/8/layout/vList5"/>
    <dgm:cxn modelId="{2FACADD0-E29B-467C-A7D4-A093AE36ED99}" type="presParOf" srcId="{960EFEF9-D9C7-436C-BB82-DDAE1063B166}" destId="{98D34CF8-9BBD-47F6-B8BD-189279F1FFB6}" srcOrd="6" destOrd="0" presId="urn:microsoft.com/office/officeart/2005/8/layout/vList5"/>
    <dgm:cxn modelId="{C683D948-70A4-4C15-844C-C5B489DA7D5A}" type="presParOf" srcId="{98D34CF8-9BBD-47F6-B8BD-189279F1FFB6}" destId="{8861BEC7-F43B-4CB2-BCCA-4467F9C1138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68C50C4A-1D97-4A41-AB07-0A7F7A389239}" type="presOf" srcId="{C2DF5E54-0305-4C38-939E-FC3134198BBA}" destId="{844E8D56-FE33-4AF6-B85D-1D59006FCEF1}" srcOrd="0" destOrd="0" presId="urn:microsoft.com/office/officeart/2005/8/layout/process4"/>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C61A5A52-AB33-44BC-B7BF-D49B9ED1EB5D}" type="presOf" srcId="{DDCA467B-177B-4670-9798-1D127DB06C21}" destId="{DBF1494F-01CC-49D0-B319-140E4FF0DBDD}"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Databases</a:t>
          </a:r>
        </a:p>
      </dsp:txBody>
      <dsp:txXfrm>
        <a:off x="0" y="1008291"/>
        <a:ext cx="6900512" cy="502794"/>
      </dsp:txXfrm>
    </dsp:sp>
    <dsp:sp modelId="{80DC437B-F17D-4821-BED8-659B59C6ED93}">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Basic SQL Statements	</a:t>
          </a:r>
        </a:p>
      </dsp:txBody>
      <dsp:txXfrm>
        <a:off x="0" y="1511085"/>
        <a:ext cx="6900512" cy="502794"/>
      </dsp:txXfrm>
    </dsp:sp>
    <dsp:sp modelId="{3B277159-251F-4C9B-8FCC-48297A68C335}">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Database Query Difference</a:t>
          </a:r>
        </a:p>
      </dsp:txBody>
      <dsp:txXfrm>
        <a:off x="0" y="2013879"/>
        <a:ext cx="6900512" cy="502794"/>
      </dsp:txXfrm>
    </dsp:sp>
    <dsp:sp modelId="{FA9F053C-1044-460E-96D0-F51CEFC558EE}">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516673"/>
        <a:ext cx="6900512" cy="502794"/>
      </dsp:txXfrm>
    </dsp:sp>
    <dsp:sp modelId="{2F4A7A3F-64CE-4050-93B0-1604D7C7141C}">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Operation Order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8A48-D20E-45AE-A086-AD00AC8E694D}">
      <dsp:nvSpPr>
        <dsp:cNvPr id="0" name=""/>
        <dsp:cNvSpPr/>
      </dsp:nvSpPr>
      <dsp:spPr>
        <a:xfrm>
          <a:off x="1266351" y="1942"/>
          <a:ext cx="1424645" cy="934189"/>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Sqlite</a:t>
          </a:r>
        </a:p>
      </dsp:txBody>
      <dsp:txXfrm>
        <a:off x="1311954" y="47545"/>
        <a:ext cx="1333439" cy="842983"/>
      </dsp:txXfrm>
    </dsp:sp>
    <dsp:sp modelId="{6D916295-C7AA-4470-AFCA-3B1E9975E0C5}">
      <dsp:nvSpPr>
        <dsp:cNvPr id="0" name=""/>
        <dsp:cNvSpPr/>
      </dsp:nvSpPr>
      <dsp:spPr>
        <a:xfrm>
          <a:off x="1266351" y="982841"/>
          <a:ext cx="1424645" cy="93418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MySql</a:t>
          </a:r>
        </a:p>
      </dsp:txBody>
      <dsp:txXfrm>
        <a:off x="1311954" y="1028444"/>
        <a:ext cx="1333439" cy="842983"/>
      </dsp:txXfrm>
    </dsp:sp>
    <dsp:sp modelId="{BD81A8ED-B8B2-4BF4-BE52-A678EBD9A0D6}">
      <dsp:nvSpPr>
        <dsp:cNvPr id="0" name=""/>
        <dsp:cNvSpPr/>
      </dsp:nvSpPr>
      <dsp:spPr>
        <a:xfrm>
          <a:off x="1266351" y="1963741"/>
          <a:ext cx="1424645" cy="93418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Postgresql</a:t>
          </a:r>
          <a:endParaRPr lang="en-US" sz="1900" kern="1200" dirty="0"/>
        </a:p>
      </dsp:txBody>
      <dsp:txXfrm>
        <a:off x="1311954" y="2009344"/>
        <a:ext cx="1333439" cy="842983"/>
      </dsp:txXfrm>
    </dsp:sp>
    <dsp:sp modelId="{8861BEC7-F43B-4CB2-BCCA-4467F9C11388}">
      <dsp:nvSpPr>
        <dsp:cNvPr id="0" name=""/>
        <dsp:cNvSpPr/>
      </dsp:nvSpPr>
      <dsp:spPr>
        <a:xfrm>
          <a:off x="1266351" y="2944640"/>
          <a:ext cx="1424645" cy="93418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Maria DB</a:t>
          </a:r>
        </a:p>
      </dsp:txBody>
      <dsp:txXfrm>
        <a:off x="1311954" y="2990243"/>
        <a:ext cx="1333439" cy="8429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11/6/21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33</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15</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22</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24</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29</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30</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32</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11/6/21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a:xfrm>
            <a:off x="677334" y="609600"/>
            <a:ext cx="8596668" cy="1320800"/>
          </a:xfrm>
        </p:spPr>
        <p:txBody>
          <a:bodyPr anchor="t">
            <a:normAutofit/>
          </a:bodyPr>
          <a:lstStyle/>
          <a:p>
            <a:r>
              <a:rPr lang="en-US" dirty="0"/>
              <a:t>SQL Severs Syntax</a:t>
            </a:r>
          </a:p>
        </p:txBody>
      </p:sp>
      <p:pic>
        <p:nvPicPr>
          <p:cNvPr id="4" name="Picture 3" descr="Table&#10;&#10;Description automatically generated">
            <a:extLst>
              <a:ext uri="{FF2B5EF4-FFF2-40B4-BE49-F238E27FC236}">
                <a16:creationId xmlns:a16="http://schemas.microsoft.com/office/drawing/2014/main" id="{2842A4AE-223A-4587-B727-B4F98998E22C}"/>
              </a:ext>
            </a:extLst>
          </p:cNvPr>
          <p:cNvPicPr>
            <a:picLocks noChangeAspect="1"/>
          </p:cNvPicPr>
          <p:nvPr/>
        </p:nvPicPr>
        <p:blipFill rotWithShape="1">
          <a:blip r:embed="rId2">
            <a:extLst>
              <a:ext uri="{28A0092B-C50C-407E-A947-70E740481C1C}">
                <a14:useLocalDpi xmlns:a14="http://schemas.microsoft.com/office/drawing/2010/main" val="0"/>
              </a:ext>
            </a:extLst>
          </a:blip>
          <a:srcRect t="4307" b="7759"/>
          <a:stretch/>
        </p:blipFill>
        <p:spPr>
          <a:xfrm>
            <a:off x="4857451" y="2159331"/>
            <a:ext cx="4415050" cy="3882362"/>
          </a:xfrm>
          <a:prstGeom prst="rect">
            <a:avLst/>
          </a:prstGeom>
        </p:spPr>
      </p:pic>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935148691"/>
              </p:ext>
            </p:extLst>
          </p:nvPr>
        </p:nvGraphicFramePr>
        <p:xfrm>
          <a:off x="677334" y="2160589"/>
          <a:ext cx="395734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572A9D3-1A3D-4292-9E3D-30A5E72D21E9}"/>
              </a:ext>
            </a:extLst>
          </p:cNvPr>
          <p:cNvSpPr txBox="1"/>
          <p:nvPr/>
        </p:nvSpPr>
        <p:spPr>
          <a:xfrm>
            <a:off x="4701209" y="6150573"/>
            <a:ext cx="6096946" cy="507831"/>
          </a:xfrm>
          <a:prstGeom prst="rect">
            <a:avLst/>
          </a:prstGeom>
          <a:noFill/>
        </p:spPr>
        <p:txBody>
          <a:bodyPr wrap="square">
            <a:spAutoFit/>
          </a:bodyPr>
          <a:lstStyle/>
          <a:p>
            <a:r>
              <a:rPr lang="en-US" sz="900" dirty="0">
                <a:effectLst/>
              </a:rPr>
              <a:t>Kumar, M. Sandeep, and Prabhu .J. “Comparison of </a:t>
            </a:r>
            <a:r>
              <a:rPr lang="en-US" sz="900" dirty="0" err="1">
                <a:effectLst/>
              </a:rPr>
              <a:t>Nosql</a:t>
            </a:r>
            <a:r>
              <a:rPr lang="en-US" sz="900" dirty="0">
                <a:effectLst/>
              </a:rPr>
              <a:t> Database and Traditional Database-an Emphatic Analysis.” </a:t>
            </a:r>
            <a:r>
              <a:rPr lang="en-US" sz="900" i="1" dirty="0">
                <a:effectLst/>
              </a:rPr>
              <a:t>JOIV : International Journal on Informatics Visualization</a:t>
            </a:r>
            <a:r>
              <a:rPr lang="en-US" sz="900" dirty="0">
                <a:effectLst/>
              </a:rPr>
              <a:t>, vol. 2, no. 2, 2018, p. 51., https://doi.org/10.30630/joiv.2.2.58. </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6" y="609600"/>
            <a:ext cx="3729076" cy="1320800"/>
          </a:xfrm>
        </p:spPr>
        <p:txBody>
          <a:bodyPr anchor="ctr">
            <a:normAutofit/>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3720916" cy="3560733"/>
          </a:xfrm>
        </p:spPr>
        <p:txBody>
          <a:bodyPr>
            <a:normAutofit/>
          </a:bodyPr>
          <a:lstStyle/>
          <a:p>
            <a:endParaRPr lang="en-US" b="0" i="0" u="none" strike="noStrike" baseline="0">
              <a:latin typeface="Century Gothic" panose="020B0502020202020204" pitchFamily="34" charset="0"/>
            </a:endParaRPr>
          </a:p>
          <a:p>
            <a:r>
              <a:rPr lang="en-US" b="1" i="0" u="none" strike="noStrike" baseline="0">
                <a:latin typeface="Century Gothic" panose="020B0502020202020204" pitchFamily="34" charset="0"/>
              </a:rPr>
              <a:t>Our World in Data (owid) </a:t>
            </a:r>
            <a:r>
              <a:rPr lang="en-US" b="0" i="0" u="none" strike="noStrike" baseline="0">
                <a:latin typeface="Century Gothic" panose="020B0502020202020204" pitchFamily="34" charset="0"/>
              </a:rPr>
              <a:t>on COVID by country and by continent</a:t>
            </a:r>
          </a:p>
          <a:p>
            <a:pPr lvl="1"/>
            <a:r>
              <a:rPr lang="en-US" b="0" i="0" u="none" strike="noStrike" baseline="0">
                <a:latin typeface="Century Gothic" panose="020B0502020202020204" pitchFamily="34" charset="0"/>
              </a:rPr>
              <a:t>https://ourworldindata.org/</a:t>
            </a:r>
          </a:p>
          <a:p>
            <a:r>
              <a:rPr lang="en-US" b="0" i="0" u="none" strike="noStrike" baseline="0">
                <a:latin typeface="Century Gothic" panose="020B0502020202020204" pitchFamily="34" charset="0"/>
              </a:rPr>
              <a:t>World Stability index data from </a:t>
            </a:r>
            <a:r>
              <a:rPr lang="en-US" b="1" i="0" u="none" strike="noStrike" baseline="0">
                <a:latin typeface="Century Gothic" panose="020B0502020202020204" pitchFamily="34" charset="0"/>
              </a:rPr>
              <a:t>Fund for Peace</a:t>
            </a:r>
          </a:p>
          <a:p>
            <a:pPr lvl="1"/>
            <a:r>
              <a:rPr lang="en-US" b="0" i="0" u="none" strike="noStrike" baseline="0">
                <a:latin typeface="Century Gothic" panose="020B0502020202020204" pitchFamily="34" charset="0"/>
              </a:rPr>
              <a:t>https://fundforpeace.org/</a:t>
            </a:r>
          </a:p>
          <a:p>
            <a:endParaRPr lang="en-US" b="0" i="0" u="none" strike="noStrike" baseline="0">
              <a:latin typeface="Century Gothic" panose="020B0502020202020204" pitchFamily="34" charset="0"/>
            </a:endParaRPr>
          </a:p>
          <a:p>
            <a:endParaRPr lang="en-US"/>
          </a:p>
        </p:txBody>
      </p:sp>
      <p:pic>
        <p:nvPicPr>
          <p:cNvPr id="5" name="Picture 4">
            <a:extLst>
              <a:ext uri="{FF2B5EF4-FFF2-40B4-BE49-F238E27FC236}">
                <a16:creationId xmlns:a16="http://schemas.microsoft.com/office/drawing/2014/main" id="{B37D727A-A4C3-48F4-A4CA-012EE79A481D}"/>
              </a:ext>
            </a:extLst>
          </p:cNvPr>
          <p:cNvPicPr>
            <a:picLocks noChangeAspect="1"/>
          </p:cNvPicPr>
          <p:nvPr/>
        </p:nvPicPr>
        <p:blipFill>
          <a:blip r:embed="rId2"/>
          <a:stretch>
            <a:fillRect/>
          </a:stretch>
        </p:blipFill>
        <p:spPr>
          <a:xfrm>
            <a:off x="4654035" y="1560019"/>
            <a:ext cx="4602747" cy="3233430"/>
          </a:xfrm>
          <a:prstGeom prst="rect">
            <a:avLst/>
          </a:prstGeom>
        </p:spPr>
      </p:pic>
      <p:sp>
        <p:nvSpPr>
          <p:cNvPr id="27" name="TextBox 26">
            <a:extLst>
              <a:ext uri="{FF2B5EF4-FFF2-40B4-BE49-F238E27FC236}">
                <a16:creationId xmlns:a16="http://schemas.microsoft.com/office/drawing/2014/main" id="{3B09AA03-546A-4583-B09C-39E4B6D5389A}"/>
              </a:ext>
            </a:extLst>
          </p:cNvPr>
          <p:cNvSpPr txBox="1"/>
          <p:nvPr/>
        </p:nvSpPr>
        <p:spPr>
          <a:xfrm>
            <a:off x="6711699" y="4793449"/>
            <a:ext cx="2591327" cy="215444"/>
          </a:xfrm>
          <a:prstGeom prst="rect">
            <a:avLst/>
          </a:prstGeom>
          <a:noFill/>
        </p:spPr>
        <p:txBody>
          <a:bodyPr wrap="square">
            <a:spAutoFit/>
          </a:bodyPr>
          <a:lstStyle/>
          <a:p>
            <a:r>
              <a:rPr lang="en-US" sz="800" dirty="0"/>
              <a:t>https://en.wikipedia.org/wiki/Fragile_States_Index</a:t>
            </a:r>
          </a:p>
        </p:txBody>
      </p:sp>
    </p:spTree>
    <p:extLst>
      <p:ext uri="{BB962C8B-B14F-4D97-AF65-F5344CB8AC3E}">
        <p14:creationId xmlns:p14="http://schemas.microsoft.com/office/powerpoint/2010/main" val="2471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a:solidFill>
                  <a:srgbClr val="404040"/>
                </a:solidFill>
                <a:latin typeface="Century Gothic" panose="020B0502020202020204" pitchFamily="34" charset="0"/>
              </a:rPr>
              <a:t>Import</a:t>
            </a:r>
            <a:r>
              <a:rPr lang="en-US" sz="1800" b="0" i="0" u="none" strike="noStrike" baseline="0">
                <a:solidFill>
                  <a:srgbClr val="404040"/>
                </a:solidFill>
                <a:latin typeface="Century Gothic" panose="020B0502020202020204" pitchFamily="34" charset="0"/>
              </a:rPr>
              <a:t> a data table called Covid_Data that </a:t>
            </a:r>
            <a:r>
              <a:rPr lang="en-US">
                <a:solidFill>
                  <a:srgbClr val="404040"/>
                </a:solidFill>
                <a:latin typeface="Century Gothic" panose="020B0502020202020204" pitchFamily="34" charset="0"/>
              </a:rPr>
              <a:t>has </a:t>
            </a:r>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 </a:t>
            </a:r>
          </a:p>
          <a:p>
            <a:r>
              <a:rPr lang="en-US" sz="1800" b="0" i="0" u="none" strike="noStrike" baseline="0">
                <a:solidFill>
                  <a:srgbClr val="404040"/>
                </a:solidFill>
                <a:latin typeface="Century Gothic" panose="020B0502020202020204" pitchFamily="34" charset="0"/>
              </a:rPr>
              <a:t>Query using the SELECT statement</a:t>
            </a:r>
          </a:p>
          <a:p>
            <a:r>
              <a:rPr lang="en-US" sz="1800" b="0" i="0" u="none" strike="noStrike" baseline="0">
                <a:solidFill>
                  <a:srgbClr val="404040"/>
                </a:solidFill>
                <a:latin typeface="Century Gothic" panose="020B0502020202020204" pitchFamily="34" charset="0"/>
              </a:rPr>
              <a:t>Filter </a:t>
            </a:r>
            <a:r>
              <a:rPr lang="en-US">
                <a:solidFill>
                  <a:srgbClr val="404040"/>
                </a:solidFill>
                <a:latin typeface="Century Gothic" panose="020B0502020202020204" pitchFamily="34" charset="0"/>
              </a:rPr>
              <a:t>a </a:t>
            </a:r>
            <a:r>
              <a:rPr lang="en-US" sz="1800" b="0" i="0" u="none" strike="noStrike" baseline="0">
                <a:solidFill>
                  <a:srgbClr val="404040"/>
                </a:solidFill>
                <a:latin typeface="Century Gothic" panose="020B0502020202020204" pitchFamily="34" charset="0"/>
              </a:rPr>
              <a:t>query using the WHERE clause</a:t>
            </a:r>
          </a:p>
          <a:p>
            <a:r>
              <a:rPr lang="en-US" sz="1800" b="0" i="0" u="none" strike="noStrike" baseline="0">
                <a:solidFill>
                  <a:srgbClr val="404040"/>
                </a:solidFill>
                <a:latin typeface="Century Gothic" panose="020B0502020202020204" pitchFamily="34" charset="0"/>
              </a:rPr>
              <a:t>Create data table called Stability_Data</a:t>
            </a:r>
          </a:p>
          <a:p>
            <a:r>
              <a:rPr lang="en-US" sz="1800" b="0" i="0" u="none" strike="noStrike" baseline="0">
                <a:solidFill>
                  <a:srgbClr val="404040"/>
                </a:solidFill>
                <a:latin typeface="Century Gothic" panose="020B0502020202020204" pitchFamily="34" charset="0"/>
              </a:rPr>
              <a:t>Insert 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Entry data is provided</a:t>
            </a:r>
          </a:p>
          <a:p>
            <a:r>
              <a:rPr lang="en-US" sz="1800" b="0" i="0" u="none" strike="noStrike" baseline="0">
                <a:solidFill>
                  <a:srgbClr val="404040"/>
                </a:solidFill>
                <a:latin typeface="Century Gothic" panose="020B0502020202020204" pitchFamily="34" charset="0"/>
              </a:rPr>
              <a:t>Relate the two tables using the JOIN connector</a:t>
            </a:r>
          </a:p>
          <a:p>
            <a:r>
              <a:rPr lang="en-US">
                <a:solidFill>
                  <a:srgbClr val="404040"/>
                </a:solidFill>
                <a:latin typeface="Century Gothic" panose="020B0502020202020204" pitchFamily="34" charset="0"/>
              </a:rPr>
              <a:t>Aggregate Functions</a:t>
            </a:r>
            <a:endParaRPr lang="en-US" sz="1800" b="0" i="0" u="none" strike="noStrike" baseline="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b="1" dirty="0"/>
              <a:t>select</a:t>
            </a:r>
            <a:r>
              <a:rPr lang="en-US" dirty="0"/>
              <a:t> * </a:t>
            </a:r>
            <a:r>
              <a:rPr lang="en-US" b="1" dirty="0"/>
              <a:t>from</a:t>
            </a:r>
            <a:r>
              <a:rPr lang="en-US" dirty="0"/>
              <a:t> </a:t>
            </a:r>
            <a:r>
              <a:rPr lang="en-US" dirty="0" err="1"/>
              <a:t>state_crime</a:t>
            </a:r>
            <a:endParaRPr lang="en-US" dirty="0"/>
          </a:p>
          <a:p>
            <a:pPr lvl="1"/>
            <a:r>
              <a:rPr lang="en-US" dirty="0"/>
              <a:t>Will show all the data within the table due to the wildcard</a:t>
            </a:r>
          </a:p>
          <a:p>
            <a:pPr lvl="2"/>
            <a:r>
              <a:rPr lang="en-US" dirty="0"/>
              <a:t>How many rows?</a:t>
            </a:r>
          </a:p>
          <a:p>
            <a:pPr lvl="2"/>
            <a:r>
              <a:rPr lang="en-US" dirty="0"/>
              <a:t>How many attributes? </a:t>
            </a:r>
          </a:p>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r>
              <a:rPr lang="en-US" b="1" dirty="0"/>
              <a:t>from</a:t>
            </a:r>
            <a:r>
              <a:rPr lang="en-US" dirty="0"/>
              <a:t> </a:t>
            </a:r>
            <a:r>
              <a:rPr lang="en-US" dirty="0" err="1"/>
              <a:t>state_crime</a:t>
            </a:r>
            <a:endParaRPr lang="en-US" dirty="0"/>
          </a:p>
          <a:p>
            <a:pPr lvl="1"/>
            <a:r>
              <a:rPr lang="en-US" dirty="0"/>
              <a:t>Will show the columns that we like to see only</a:t>
            </a:r>
          </a:p>
        </p:txBody>
      </p:sp>
      <p:pic>
        <p:nvPicPr>
          <p:cNvPr id="7" name="Picture 6" descr="Table&#10;&#10;Description automatically generated">
            <a:extLst>
              <a:ext uri="{FF2B5EF4-FFF2-40B4-BE49-F238E27FC236}">
                <a16:creationId xmlns:a16="http://schemas.microsoft.com/office/drawing/2014/main" id="{CA0E3D09-C59D-4BDB-BF41-C80E587F1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399" y="957358"/>
            <a:ext cx="5762749" cy="4366842"/>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3390276" cy="3880773"/>
          </a:xfrm>
        </p:spPr>
        <p:txBody>
          <a:bodyPr>
            <a:normAutofit fontScale="92500" lnSpcReduction="10000"/>
          </a:bodyPr>
          <a:lstStyle/>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r>
              <a:rPr lang="en-US" b="1" dirty="0"/>
              <a:t>from</a:t>
            </a:r>
            <a:r>
              <a:rPr lang="en-US" dirty="0"/>
              <a:t> </a:t>
            </a:r>
            <a:r>
              <a:rPr lang="en-US" dirty="0" err="1"/>
              <a:t>state_crime</a:t>
            </a:r>
            <a:r>
              <a:rPr lang="en-US" dirty="0"/>
              <a:t> </a:t>
            </a:r>
            <a:r>
              <a:rPr lang="en-US" b="1" dirty="0"/>
              <a:t>where</a:t>
            </a:r>
            <a:r>
              <a:rPr lang="en-US" dirty="0"/>
              <a:t> </a:t>
            </a:r>
            <a:r>
              <a:rPr lang="en-US" dirty="0" err="1"/>
              <a:t>Data_Totals_Violent_Robbery</a:t>
            </a:r>
            <a:r>
              <a:rPr lang="en-US" dirty="0"/>
              <a:t> &gt;=3000</a:t>
            </a:r>
          </a:p>
          <a:p>
            <a:r>
              <a:rPr lang="en-US" dirty="0"/>
              <a:t>select country, </a:t>
            </a:r>
            <a:r>
              <a:rPr lang="en-US" b="1" dirty="0"/>
              <a:t>select</a:t>
            </a:r>
            <a:r>
              <a:rPr lang="en-US" dirty="0"/>
              <a:t> State, </a:t>
            </a:r>
            <a:r>
              <a:rPr lang="en-US" dirty="0" err="1"/>
              <a:t>Data_Population</a:t>
            </a:r>
            <a:r>
              <a:rPr lang="en-US" dirty="0"/>
              <a:t>, </a:t>
            </a:r>
            <a:r>
              <a:rPr lang="en-US" dirty="0" err="1"/>
              <a:t>Data_Totals_Property_Theft,Data_Totals_Violent_Robbery</a:t>
            </a:r>
            <a:r>
              <a:rPr lang="en-US" dirty="0"/>
              <a:t> </a:t>
            </a:r>
            <a:r>
              <a:rPr lang="en-US" b="1" dirty="0"/>
              <a:t>from</a:t>
            </a:r>
            <a:r>
              <a:rPr lang="en-US" dirty="0"/>
              <a:t> </a:t>
            </a:r>
            <a:r>
              <a:rPr lang="en-US" dirty="0" err="1"/>
              <a:t>state_crime</a:t>
            </a:r>
            <a:r>
              <a:rPr lang="en-US" dirty="0"/>
              <a:t> </a:t>
            </a:r>
            <a:r>
              <a:rPr lang="en-US" b="1" dirty="0"/>
              <a:t>where</a:t>
            </a:r>
            <a:r>
              <a:rPr lang="en-US" dirty="0"/>
              <a:t> </a:t>
            </a:r>
            <a:r>
              <a:rPr lang="en-US" dirty="0" err="1"/>
              <a:t>Data_Totals_Violent_Robbery</a:t>
            </a:r>
            <a:r>
              <a:rPr lang="en-US" dirty="0"/>
              <a:t> &gt;=3000 </a:t>
            </a:r>
            <a:r>
              <a:rPr lang="en-US" b="1" dirty="0"/>
              <a:t>order</a:t>
            </a:r>
            <a:r>
              <a:rPr lang="en-US" dirty="0"/>
              <a:t> </a:t>
            </a:r>
            <a:r>
              <a:rPr lang="en-US" b="1" dirty="0"/>
              <a:t>by</a:t>
            </a:r>
            <a:r>
              <a:rPr lang="en-US" dirty="0"/>
              <a:t> </a:t>
            </a:r>
            <a:r>
              <a:rPr lang="en-US" dirty="0" err="1"/>
              <a:t>Data_Population</a:t>
            </a:r>
            <a:r>
              <a:rPr lang="en-US" dirty="0"/>
              <a:t> </a:t>
            </a:r>
            <a:r>
              <a:rPr lang="en-US" b="1" dirty="0"/>
              <a:t>DESC</a:t>
            </a:r>
            <a:r>
              <a:rPr lang="en-US" dirty="0"/>
              <a:t> </a:t>
            </a:r>
          </a:p>
          <a:p>
            <a:pPr lvl="1">
              <a:lnSpc>
                <a:spcPct val="90000"/>
              </a:lnSpc>
            </a:pPr>
            <a:r>
              <a:rPr lang="en-US" dirty="0"/>
              <a:t>Default is </a:t>
            </a:r>
            <a:r>
              <a:rPr lang="en-US" dirty="0" err="1"/>
              <a:t>asc</a:t>
            </a:r>
            <a:endParaRPr lang="en-US" dirty="0"/>
          </a:p>
        </p:txBody>
      </p:sp>
      <p:pic>
        <p:nvPicPr>
          <p:cNvPr id="6" name="Picture 5" descr="Table&#10;&#10;Description automatically generated">
            <a:extLst>
              <a:ext uri="{FF2B5EF4-FFF2-40B4-BE49-F238E27FC236}">
                <a16:creationId xmlns:a16="http://schemas.microsoft.com/office/drawing/2014/main" id="{4CCC2F58-5978-42AF-BE44-9EE867DA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37" y="60176"/>
            <a:ext cx="4315242" cy="3740448"/>
          </a:xfrm>
          <a:prstGeom prst="rect">
            <a:avLst/>
          </a:prstGeom>
        </p:spPr>
      </p:pic>
      <p:pic>
        <p:nvPicPr>
          <p:cNvPr id="9" name="Picture 8" descr="Table&#10;&#10;Description automatically generated">
            <a:extLst>
              <a:ext uri="{FF2B5EF4-FFF2-40B4-BE49-F238E27FC236}">
                <a16:creationId xmlns:a16="http://schemas.microsoft.com/office/drawing/2014/main" id="{AAE20BCB-5748-436C-A995-6DA9EBBBB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185" y="2508448"/>
            <a:ext cx="4522454" cy="3924555"/>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r>
              <a:rPr lang="en-US" dirty="0" err="1"/>
              <a:t>cre</a:t>
            </a:r>
            <a:r>
              <a:rPr lang="en-US" b="1" dirty="0" err="1"/>
              <a:t>create</a:t>
            </a:r>
            <a:r>
              <a:rPr lang="en-US" dirty="0"/>
              <a:t> </a:t>
            </a:r>
            <a:r>
              <a:rPr lang="en-US" b="1" dirty="0"/>
              <a:t>table</a:t>
            </a:r>
            <a:r>
              <a:rPr lang="en-US" dirty="0"/>
              <a:t> state_computer_data_2019 (State </a:t>
            </a:r>
            <a:r>
              <a:rPr lang="en-US" b="1" dirty="0"/>
              <a:t>Varchar</a:t>
            </a:r>
            <a:r>
              <a:rPr lang="en-US" dirty="0"/>
              <a:t> (20), </a:t>
            </a:r>
            <a:r>
              <a:rPr lang="en-US" dirty="0" err="1"/>
              <a:t>Housing_Persons_per_Household</a:t>
            </a:r>
            <a:r>
              <a:rPr lang="en-US" dirty="0"/>
              <a:t> </a:t>
            </a:r>
            <a:r>
              <a:rPr lang="en-US" b="1" dirty="0"/>
              <a:t>Float</a:t>
            </a:r>
            <a:r>
              <a:rPr lang="en-US" dirty="0"/>
              <a:t>, </a:t>
            </a:r>
            <a:r>
              <a:rPr lang="en-US" dirty="0" err="1"/>
              <a:t>Housing_Households_with_a_computer</a:t>
            </a:r>
            <a:r>
              <a:rPr lang="en-US" dirty="0"/>
              <a:t> </a:t>
            </a:r>
            <a:r>
              <a:rPr lang="en-US" b="1" dirty="0"/>
              <a:t>Float</a:t>
            </a:r>
            <a:r>
              <a:rPr lang="en-US" dirty="0"/>
              <a:t>, </a:t>
            </a:r>
            <a:r>
              <a:rPr lang="en-US" dirty="0" err="1"/>
              <a:t>Housing_Households_with_a_Internet</a:t>
            </a:r>
            <a:r>
              <a:rPr lang="en-US" dirty="0"/>
              <a:t> </a:t>
            </a:r>
            <a:r>
              <a:rPr lang="en-US" b="1" dirty="0"/>
              <a:t>Float</a:t>
            </a:r>
            <a:r>
              <a:rPr lang="en-US" dirty="0"/>
              <a:t>)</a:t>
            </a:r>
          </a:p>
          <a:p>
            <a:r>
              <a:rPr lang="en-US" b="1" dirty="0"/>
              <a:t>insert</a:t>
            </a:r>
            <a:r>
              <a:rPr lang="en-US" dirty="0"/>
              <a:t> </a:t>
            </a:r>
            <a:r>
              <a:rPr lang="en-US" b="1" dirty="0"/>
              <a:t>into</a:t>
            </a:r>
            <a:r>
              <a:rPr lang="en-US" dirty="0"/>
              <a:t> state_computer_data_2019  </a:t>
            </a:r>
            <a:r>
              <a:rPr lang="en-US" b="1" dirty="0"/>
              <a:t>Values</a:t>
            </a:r>
            <a:r>
              <a:rPr lang="en-US" dirty="0"/>
              <a:t>('Alabama', 2.55, 85.5, 76.4)</a:t>
            </a:r>
          </a:p>
          <a:p>
            <a:r>
              <a:rPr lang="en-US" b="1" dirty="0"/>
              <a:t>select</a:t>
            </a:r>
            <a:r>
              <a:rPr lang="en-US" dirty="0"/>
              <a:t> * </a:t>
            </a:r>
            <a:r>
              <a:rPr lang="en-US" b="1" dirty="0"/>
              <a:t>from</a:t>
            </a:r>
            <a:r>
              <a:rPr lang="en-US" dirty="0"/>
              <a:t> state_computer_data_2019</a:t>
            </a:r>
          </a:p>
          <a:p>
            <a:pPr>
              <a:lnSpc>
                <a:spcPct val="90000"/>
              </a:lnSpc>
            </a:pPr>
            <a:endParaRPr lang="en-US" dirty="0"/>
          </a:p>
        </p:txBody>
      </p:sp>
      <p:pic>
        <p:nvPicPr>
          <p:cNvPr id="11" name="Picture 10" descr="Graphical user interface, text, application, email&#10;&#10;Description automatically generated">
            <a:extLst>
              <a:ext uri="{FF2B5EF4-FFF2-40B4-BE49-F238E27FC236}">
                <a16:creationId xmlns:a16="http://schemas.microsoft.com/office/drawing/2014/main" id="{87B0C869-EC31-43FD-A8F1-FAE028272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615" y="938948"/>
            <a:ext cx="5396683" cy="468249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a:t>Insert data </a:t>
            </a:r>
          </a:p>
        </p:txBody>
      </p:sp>
      <p:sp>
        <p:nvSpPr>
          <p:cNvPr id="4" name="Content Placeholder 3">
            <a:extLst>
              <a:ext uri="{FF2B5EF4-FFF2-40B4-BE49-F238E27FC236}">
                <a16:creationId xmlns:a16="http://schemas.microsoft.com/office/drawing/2014/main" id="{1EBF4C14-1FA6-4021-8A8E-5E997A9DF341}"/>
              </a:ext>
            </a:extLst>
          </p:cNvPr>
          <p:cNvSpPr>
            <a:spLocks noGrp="1"/>
          </p:cNvSpPr>
          <p:nvPr>
            <p:ph idx="1"/>
          </p:nvPr>
        </p:nvSpPr>
        <p:spPr>
          <a:xfrm>
            <a:off x="685167" y="2160589"/>
            <a:ext cx="3720916" cy="3560733"/>
          </a:xfrm>
        </p:spPr>
        <p:txBody>
          <a:bodyPr>
            <a:normAutofit/>
          </a:bodyPr>
          <a:lstStyle/>
          <a:p>
            <a:r>
              <a:rPr lang="en-US" dirty="0"/>
              <a:t>Load </a:t>
            </a:r>
            <a:r>
              <a:rPr lang="en-US" dirty="0" err="1"/>
              <a:t>state_computer_data.sql</a:t>
            </a:r>
            <a:endParaRPr lang="en-US" dirty="0"/>
          </a:p>
          <a:p>
            <a:r>
              <a:rPr lang="en-US" dirty="0"/>
              <a:t>select * from </a:t>
            </a:r>
            <a:r>
              <a:rPr lang="en-US" dirty="0" err="1"/>
              <a:t>state_computer_data</a:t>
            </a:r>
            <a:endParaRPr lang="en-US" dirty="0"/>
          </a:p>
          <a:p>
            <a:r>
              <a:rPr lang="en-US" dirty="0"/>
              <a:t>Look at table data</a:t>
            </a:r>
          </a:p>
          <a:p>
            <a:pPr lvl="2"/>
            <a:r>
              <a:rPr lang="en-US" dirty="0"/>
              <a:t>Which column looks like a column that has the same information for </a:t>
            </a:r>
            <a:r>
              <a:rPr lang="en-US" dirty="0" err="1"/>
              <a:t>covid_data</a:t>
            </a:r>
            <a:r>
              <a:rPr lang="en-US" dirty="0"/>
              <a:t>?</a:t>
            </a:r>
          </a:p>
          <a:p>
            <a:pPr marL="0" indent="0">
              <a:buNone/>
            </a:pP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168FD867-B699-40B0-A4E7-86E7348B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477" y="229071"/>
            <a:ext cx="4602747" cy="399288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225A8EE-DAFD-49C7-9F4C-3835D58C1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60" y="2160589"/>
            <a:ext cx="5038916" cy="436906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487115" y="4292105"/>
            <a:ext cx="2992715" cy="1159482"/>
          </a:xfrm>
        </p:spPr>
        <p:txBody>
          <a:bodyPr>
            <a:normAutofit/>
          </a:bodyPr>
          <a:lstStyle/>
          <a:p>
            <a:r>
              <a:rPr lang="en-US" sz="1500" dirty="0"/>
              <a:t>Click on data source</a:t>
            </a:r>
          </a:p>
          <a:p>
            <a:r>
              <a:rPr lang="en-US" sz="1500" dirty="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02" y="1568930"/>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853" y="1420775"/>
            <a:ext cx="6268980" cy="5104831"/>
          </a:xfrm>
        </p:spPr>
      </p:pic>
    </p:spTree>
    <p:extLst>
      <p:ext uri="{BB962C8B-B14F-4D97-AF65-F5344CB8AC3E}">
        <p14:creationId xmlns:p14="http://schemas.microsoft.com/office/powerpoint/2010/main" val="508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a:t>Joins and Alias</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1" y="2160589"/>
            <a:ext cx="2930517" cy="3880773"/>
          </a:xfrm>
        </p:spPr>
        <p:txBody>
          <a:bodyPr>
            <a:normAutofit fontScale="62500" lnSpcReduction="20000"/>
          </a:bodyPr>
          <a:lstStyle/>
          <a:p>
            <a:r>
              <a:rPr lang="en-US" b="1" dirty="0"/>
              <a:t>select</a:t>
            </a:r>
            <a:r>
              <a:rPr lang="en-US" dirty="0"/>
              <a:t> state_computer_data_2019.State, state_computer_data_2019.Housing_Households_with_a_computer, </a:t>
            </a:r>
            <a:r>
              <a:rPr lang="en-US" dirty="0" err="1"/>
              <a:t>state_crime.Data_Totals_Property_Theft</a:t>
            </a:r>
            <a:r>
              <a:rPr lang="en-US" dirty="0"/>
              <a:t> </a:t>
            </a:r>
            <a:r>
              <a:rPr lang="en-US" b="1" dirty="0"/>
              <a:t>from</a:t>
            </a:r>
            <a:r>
              <a:rPr lang="en-US" dirty="0"/>
              <a:t> state_computer_data_2019</a:t>
            </a:r>
            <a:r>
              <a:rPr lang="en-US" b="1" dirty="0"/>
              <a:t>join</a:t>
            </a:r>
            <a:r>
              <a:rPr lang="en-US" dirty="0"/>
              <a:t> </a:t>
            </a:r>
            <a:r>
              <a:rPr lang="en-US" dirty="0" err="1"/>
              <a:t>state_crime</a:t>
            </a:r>
            <a:r>
              <a:rPr lang="en-US" dirty="0"/>
              <a:t> </a:t>
            </a:r>
            <a:r>
              <a:rPr lang="en-US" b="1" dirty="0"/>
              <a:t>on</a:t>
            </a:r>
            <a:r>
              <a:rPr lang="en-US" dirty="0"/>
              <a:t> state_computer_data_2019.state = </a:t>
            </a:r>
            <a:r>
              <a:rPr lang="en-US" dirty="0" err="1"/>
              <a:t>state_crime.State</a:t>
            </a:r>
            <a:r>
              <a:rPr lang="en-US" dirty="0"/>
              <a:t>; </a:t>
            </a:r>
          </a:p>
          <a:p>
            <a:pPr lvl="1">
              <a:lnSpc>
                <a:spcPct val="90000"/>
              </a:lnSpc>
            </a:pPr>
            <a:r>
              <a:rPr lang="en-US" sz="1300" dirty="0"/>
              <a:t>Make new table that shows the data we would like to see</a:t>
            </a:r>
          </a:p>
          <a:p>
            <a:r>
              <a:rPr lang="en-US" b="1" dirty="0"/>
              <a:t>select</a:t>
            </a:r>
            <a:r>
              <a:rPr lang="en-US" dirty="0"/>
              <a:t> </a:t>
            </a:r>
            <a:r>
              <a:rPr lang="en-US" dirty="0" err="1"/>
              <a:t>a.State</a:t>
            </a:r>
            <a:r>
              <a:rPr lang="en-US" dirty="0"/>
              <a:t>, </a:t>
            </a:r>
            <a:r>
              <a:rPr lang="en-US" dirty="0" err="1"/>
              <a:t>a.Housing_Households_with_a_computer</a:t>
            </a:r>
            <a:r>
              <a:rPr lang="en-US" dirty="0"/>
              <a:t>, </a:t>
            </a:r>
            <a:r>
              <a:rPr lang="en-US" dirty="0" err="1"/>
              <a:t>b.Data_Totals_Property_Theft</a:t>
            </a:r>
            <a:r>
              <a:rPr lang="en-US" dirty="0"/>
              <a:t>, </a:t>
            </a:r>
            <a:r>
              <a:rPr lang="en-US" dirty="0" err="1"/>
              <a:t>b.Data_Totals_Violent_Robbery</a:t>
            </a:r>
            <a:r>
              <a:rPr lang="en-US" dirty="0"/>
              <a:t> </a:t>
            </a:r>
            <a:r>
              <a:rPr lang="en-US" b="1" dirty="0"/>
              <a:t>from</a:t>
            </a:r>
            <a:r>
              <a:rPr lang="en-US" dirty="0"/>
              <a:t> state_computer_data_2019 </a:t>
            </a:r>
            <a:r>
              <a:rPr lang="en-US" b="1" dirty="0"/>
              <a:t>as</a:t>
            </a:r>
            <a:r>
              <a:rPr lang="en-US" dirty="0"/>
              <a:t> a </a:t>
            </a:r>
            <a:r>
              <a:rPr lang="en-US" b="1" dirty="0"/>
              <a:t>join</a:t>
            </a:r>
            <a:r>
              <a:rPr lang="en-US" dirty="0"/>
              <a:t> </a:t>
            </a:r>
            <a:r>
              <a:rPr lang="en-US" dirty="0" err="1"/>
              <a:t>state_crime</a:t>
            </a:r>
            <a:r>
              <a:rPr lang="en-US" dirty="0"/>
              <a:t> </a:t>
            </a:r>
            <a:r>
              <a:rPr lang="en-US" b="1" dirty="0"/>
              <a:t>as</a:t>
            </a:r>
            <a:r>
              <a:rPr lang="en-US" dirty="0"/>
              <a:t> b </a:t>
            </a:r>
            <a:r>
              <a:rPr lang="en-US" b="1" dirty="0"/>
              <a:t>on</a:t>
            </a:r>
            <a:r>
              <a:rPr lang="en-US" dirty="0"/>
              <a:t> </a:t>
            </a:r>
            <a:r>
              <a:rPr lang="en-US" dirty="0" err="1"/>
              <a:t>a.state</a:t>
            </a:r>
            <a:r>
              <a:rPr lang="en-US" dirty="0"/>
              <a:t> = </a:t>
            </a:r>
            <a:r>
              <a:rPr lang="en-US" dirty="0" err="1"/>
              <a:t>b.State</a:t>
            </a:r>
            <a:r>
              <a:rPr lang="en-US" dirty="0"/>
              <a:t>; </a:t>
            </a:r>
          </a:p>
          <a:p>
            <a:pPr>
              <a:lnSpc>
                <a:spcPct val="90000"/>
              </a:lnSpc>
            </a:pPr>
            <a:r>
              <a:rPr lang="en-US" sz="1300" dirty="0"/>
              <a:t>Give alias</a:t>
            </a:r>
          </a:p>
          <a:p>
            <a:pPr>
              <a:lnSpc>
                <a:spcPct val="90000"/>
              </a:lnSpc>
            </a:pPr>
            <a:endParaRPr lang="en-US" sz="1300" dirty="0"/>
          </a:p>
        </p:txBody>
      </p:sp>
      <p:pic>
        <p:nvPicPr>
          <p:cNvPr id="6" name="Picture 5" descr="Table&#10;&#10;Description automatically generated with medium confidence">
            <a:extLst>
              <a:ext uri="{FF2B5EF4-FFF2-40B4-BE49-F238E27FC236}">
                <a16:creationId xmlns:a16="http://schemas.microsoft.com/office/drawing/2014/main" id="{4D57B7B6-5C02-423C-B4AE-94DE28E43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93" y="403244"/>
            <a:ext cx="4312502" cy="3514689"/>
          </a:xfrm>
          <a:prstGeom prst="rect">
            <a:avLst/>
          </a:prstGeom>
        </p:spPr>
      </p:pic>
      <p:pic>
        <p:nvPicPr>
          <p:cNvPr id="10" name="Picture 9" descr="Table&#10;&#10;Description automatically generated">
            <a:extLst>
              <a:ext uri="{FF2B5EF4-FFF2-40B4-BE49-F238E27FC236}">
                <a16:creationId xmlns:a16="http://schemas.microsoft.com/office/drawing/2014/main" id="{C2CBB09B-A0F4-4185-A681-286BF24BD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527" y="2979290"/>
            <a:ext cx="4639505" cy="3769598"/>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48783852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dirty="0"/>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134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96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1730214" y="1448312"/>
            <a:ext cx="6637563" cy="5191828"/>
          </a:xfrm>
        </p:spPr>
      </p:pic>
      <p:sp>
        <p:nvSpPr>
          <p:cNvPr id="34" name="TextBox 33">
            <a:extLst>
              <a:ext uri="{FF2B5EF4-FFF2-40B4-BE49-F238E27FC236}">
                <a16:creationId xmlns:a16="http://schemas.microsoft.com/office/drawing/2014/main" id="{C3F73C83-D357-496C-BB28-77B77ADCE124}"/>
              </a:ext>
            </a:extLst>
          </p:cNvPr>
          <p:cNvSpPr txBox="1"/>
          <p:nvPr/>
        </p:nvSpPr>
        <p:spPr>
          <a:xfrm>
            <a:off x="5371388" y="6627168"/>
            <a:ext cx="3047527" cy="230832"/>
          </a:xfrm>
          <a:prstGeom prst="rect">
            <a:avLst/>
          </a:prstGeom>
          <a:noFill/>
        </p:spPr>
        <p:txBody>
          <a:bodyPr wrap="square">
            <a:spAutoFit/>
          </a:bodyPr>
          <a:lstStyle/>
          <a:p>
            <a:r>
              <a:rPr lang="en-US" sz="900" dirty="0"/>
              <a:t>https://database.guide/what-is-a-database-schema/</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153</TotalTime>
  <Words>1645</Words>
  <Application>Microsoft Macintosh PowerPoint</Application>
  <PresentationFormat>Widescreen</PresentationFormat>
  <Paragraphs>278</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Trebuchet MS</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SQL Severs Syntax</vt:lpstr>
      <vt:lpstr>Interface </vt:lpstr>
      <vt:lpstr>Today’s Data</vt:lpstr>
      <vt:lpstr>Basic SQL Commands</vt:lpstr>
      <vt:lpstr>Demo Agenda</vt:lpstr>
      <vt:lpstr>Import CSV</vt:lpstr>
      <vt:lpstr>Import CSV (cont.)</vt:lpstr>
      <vt:lpstr>Import CSV (cont.)</vt:lpstr>
      <vt:lpstr>Import CSV (cont.)</vt:lpstr>
      <vt:lpstr>Successful Import of CSV</vt:lpstr>
      <vt:lpstr>Select </vt:lpstr>
      <vt:lpstr>Where and Order by</vt:lpstr>
      <vt:lpstr>Create Table</vt:lpstr>
      <vt:lpstr>Refresh</vt:lpstr>
      <vt:lpstr>Insert data </vt:lpstr>
      <vt:lpstr>Insert data (alternative)</vt:lpstr>
      <vt:lpstr>Insert data (cont.)</vt:lpstr>
      <vt:lpstr>Joins and Alias</vt:lpstr>
      <vt:lpstr>Aggregate Functions</vt:lpstr>
      <vt:lpstr>Writing Query  </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5</cp:revision>
  <dcterms:created xsi:type="dcterms:W3CDTF">2021-10-04T00:33:40Z</dcterms:created>
  <dcterms:modified xsi:type="dcterms:W3CDTF">2021-11-07T03:02:49Z</dcterms:modified>
</cp:coreProperties>
</file>